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3" r:id="rId2"/>
    <p:sldId id="262" r:id="rId3"/>
    <p:sldId id="264" r:id="rId4"/>
    <p:sldId id="259" r:id="rId5"/>
    <p:sldId id="278" r:id="rId6"/>
    <p:sldId id="265" r:id="rId7"/>
    <p:sldId id="272" r:id="rId8"/>
    <p:sldId id="267" r:id="rId9"/>
    <p:sldId id="266" r:id="rId10"/>
    <p:sldId id="268" r:id="rId11"/>
    <p:sldId id="269" r:id="rId12"/>
    <p:sldId id="276" r:id="rId13"/>
    <p:sldId id="277" r:id="rId14"/>
    <p:sldId id="270" r:id="rId15"/>
    <p:sldId id="271" r:id="rId16"/>
    <p:sldId id="273" r:id="rId17"/>
    <p:sldId id="275" r:id="rId18"/>
    <p:sldId id="274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167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0" d="100"/>
          <a:sy n="80" d="100"/>
        </p:scale>
        <p:origin x="-2436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tiff>
</file>

<file path=ppt/media/image12.tiff>
</file>

<file path=ppt/media/image13.jpeg>
</file>

<file path=ppt/media/image14.tiff>
</file>

<file path=ppt/media/image15.jpeg>
</file>

<file path=ppt/media/image16.tiff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tiff>
</file>

<file path=ppt/media/image24.tiff>
</file>

<file path=ppt/media/image25.tiff>
</file>

<file path=ppt/media/image26.tiff>
</file>

<file path=ppt/media/image27.png>
</file>

<file path=ppt/media/image28.tiff>
</file>

<file path=ppt/media/image29.jpeg>
</file>

<file path=ppt/media/image3.jpeg>
</file>

<file path=ppt/media/image30.jpeg>
</file>

<file path=ppt/media/image31.tiff>
</file>

<file path=ppt/media/image4.jpeg>
</file>

<file path=ppt/media/image5.jpeg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AE2C8F-80C9-49EC-8D3E-1E16295FA588}" type="datetimeFigureOut">
              <a:rPr lang="en-US" smtClean="0"/>
              <a:pPr/>
              <a:t>12/11/2018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F029B5-A1E2-4665-B56F-B8A6AD15515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994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539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903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478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371600" y="6486417"/>
            <a:ext cx="6400800" cy="365125"/>
          </a:xfrm>
        </p:spPr>
        <p:txBody>
          <a:bodyPr/>
          <a:lstStyle/>
          <a:p>
            <a:r>
              <a:rPr lang="en-US" dirty="0" smtClean="0"/>
              <a:t>Laboratory for Percutaneous Surgery (The Perk Lab) – Copyright © Queen’s University, 2011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962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444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488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189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297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30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297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584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Laboratory for Percutaneous Surgery (The Perk Lab) – Copyright © Queen’s University, 2011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BF57C-3130-4A03-88D1-E339354F26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496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plustoolkit.org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tiff"/><Relationship Id="rId4" Type="http://schemas.openxmlformats.org/officeDocument/2006/relationships/hyperlink" Target="http://www.youtube.com/watch?v=cZq_ZAxA49c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tiff"/><Relationship Id="rId4" Type="http://schemas.openxmlformats.org/officeDocument/2006/relationships/image" Target="../media/image3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github.com/PlusToolkit/PlusDoc/raw/master/tutorials/PlusTutorialBuildingfCalPrintedPhantom.pptx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plustoolkit.github.io/download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hyperlink" Target="https://plustoolkit.github.io/download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PLUS Tutorial: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Ultrasound probe calibration using </a:t>
            </a:r>
            <a:r>
              <a:rPr lang="en-US" dirty="0" err="1" smtClean="0"/>
              <a:t>fCal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00600"/>
            <a:ext cx="6400800" cy="1066800"/>
          </a:xfrm>
        </p:spPr>
        <p:txBody>
          <a:bodyPr>
            <a:normAutofit lnSpcReduction="10000"/>
          </a:bodyPr>
          <a:lstStyle/>
          <a:p>
            <a:pPr>
              <a:defRPr/>
            </a:pPr>
            <a:r>
              <a:rPr lang="en-US" sz="1800" dirty="0" smtClean="0">
                <a:hlinkClick r:id="rId2"/>
              </a:rPr>
              <a:t>https://plustoolkit.org</a:t>
            </a:r>
            <a:endParaRPr lang="en-US" sz="1800" dirty="0" smtClean="0"/>
          </a:p>
          <a:p>
            <a:pPr>
              <a:defRPr/>
            </a:pPr>
            <a:r>
              <a:rPr lang="en-US" sz="2000" dirty="0" smtClean="0"/>
              <a:t>Last </a:t>
            </a:r>
            <a:r>
              <a:rPr lang="en-US" sz="2000" dirty="0" smtClean="0"/>
              <a:t>Updated:  </a:t>
            </a:r>
            <a:r>
              <a:rPr lang="en-US" sz="2000" dirty="0" smtClean="0"/>
              <a:t>11/12/2018</a:t>
            </a:r>
            <a:endParaRPr lang="en-US" sz="2000" dirty="0" smtClean="0"/>
          </a:p>
          <a:p>
            <a:pPr>
              <a:defRPr/>
            </a:pPr>
            <a:r>
              <a:rPr lang="en-US" sz="2000" dirty="0" smtClean="0"/>
              <a:t>By </a:t>
            </a:r>
            <a:r>
              <a:rPr lang="en-US" sz="2000" dirty="0" smtClean="0"/>
              <a:t>Adam Rankin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69688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Phantom registration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62000" y="5257800"/>
            <a:ext cx="6629400" cy="1203960"/>
          </a:xfrm>
          <a:ln w="38100">
            <a:solidFill>
              <a:srgbClr val="FF0000"/>
            </a:solidFill>
          </a:ln>
        </p:spPr>
        <p:txBody>
          <a:bodyPr>
            <a:normAutofit fontScale="85000" lnSpcReduction="10000"/>
          </a:bodyPr>
          <a:lstStyle/>
          <a:p>
            <a:pPr>
              <a:buFont typeface="+mj-lt"/>
              <a:buAutoNum type="arabicPeriod" startAt="8"/>
            </a:pPr>
            <a:r>
              <a:rPr lang="en-US" sz="1800" dirty="0"/>
              <a:t>Click “Record </a:t>
            </a:r>
            <a:r>
              <a:rPr lang="en-US" sz="1800" dirty="0" smtClean="0"/>
              <a:t>point</a:t>
            </a:r>
            <a:r>
              <a:rPr lang="en-US" sz="1800" dirty="0" smtClean="0"/>
              <a:t>” or pivot the stylus about th</a:t>
            </a:r>
            <a:r>
              <a:rPr lang="en-US" sz="1800" dirty="0" smtClean="0"/>
              <a:t>e current landmark </a:t>
            </a:r>
            <a:r>
              <a:rPr lang="en-US" sz="1800" dirty="0" smtClean="0"/>
              <a:t>to </a:t>
            </a:r>
            <a:r>
              <a:rPr lang="en-US" sz="1800" dirty="0" smtClean="0"/>
              <a:t>register 8 predefined landmark points </a:t>
            </a:r>
          </a:p>
          <a:p>
            <a:pPr>
              <a:buFont typeface="+mj-lt"/>
              <a:buAutoNum type="arabicPeriod" startAt="8"/>
            </a:pPr>
            <a:r>
              <a:rPr lang="en-US" sz="1800" dirty="0" smtClean="0"/>
              <a:t>Model points are defined in the configuration XML file</a:t>
            </a:r>
          </a:p>
          <a:p>
            <a:pPr>
              <a:buFont typeface="+mj-lt"/>
              <a:buAutoNum type="arabicPeriod" startAt="8"/>
            </a:pPr>
            <a:r>
              <a:rPr lang="en-US" sz="1800" dirty="0" smtClean="0"/>
              <a:t>Tracked points are collected by the stylus. Then </a:t>
            </a:r>
            <a:r>
              <a:rPr lang="en-US" sz="1800" dirty="0" smtClean="0"/>
              <a:t>save</a:t>
            </a:r>
            <a:r>
              <a:rPr lang="en-US" sz="1800" dirty="0"/>
              <a:t> </a:t>
            </a:r>
            <a:r>
              <a:rPr lang="en-US" sz="1800" dirty="0" smtClean="0"/>
              <a:t>the </a:t>
            </a:r>
            <a:r>
              <a:rPr lang="en-US" sz="1800" dirty="0" err="1" smtClean="0"/>
              <a:t>config</a:t>
            </a:r>
            <a:r>
              <a:rPr lang="en-US" sz="1800" dirty="0" smtClean="0"/>
              <a:t> file again</a:t>
            </a:r>
            <a:endParaRPr lang="en-US" sz="1800" dirty="0"/>
          </a:p>
        </p:txBody>
      </p:sp>
      <p:pic>
        <p:nvPicPr>
          <p:cNvPr id="5124" name="Picture 4" descr="S:\data\Sue\SueSue\UserGuideCapture\11-13-2012 2-57-54 PMs.t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5" r="13673" b="4167"/>
          <a:stretch/>
        </p:blipFill>
        <p:spPr bwMode="auto">
          <a:xfrm>
            <a:off x="3810000" y="1143000"/>
            <a:ext cx="5004992" cy="4023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S:\data\Sue\DSC01319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9"/>
          <a:stretch/>
        </p:blipFill>
        <p:spPr bwMode="auto">
          <a:xfrm>
            <a:off x="685800" y="1143000"/>
            <a:ext cx="2738120" cy="4023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5535232" y="2438400"/>
            <a:ext cx="1856168" cy="990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Elbow Connector 10"/>
          <p:cNvCxnSpPr>
            <a:stCxn id="15" idx="3"/>
            <a:endCxn id="10" idx="2"/>
          </p:cNvCxnSpPr>
          <p:nvPr/>
        </p:nvCxnSpPr>
        <p:spPr>
          <a:xfrm flipV="1">
            <a:off x="5285807" y="3429000"/>
            <a:ext cx="1177509" cy="752475"/>
          </a:xfrm>
          <a:prstGeom prst="bentConnector2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2054860" y="3724275"/>
            <a:ext cx="916940" cy="914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809999" y="3724275"/>
            <a:ext cx="1475808" cy="914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Elbow Connector 17"/>
          <p:cNvCxnSpPr>
            <a:stCxn id="10" idx="3"/>
            <a:endCxn id="5" idx="3"/>
          </p:cNvCxnSpPr>
          <p:nvPr/>
        </p:nvCxnSpPr>
        <p:spPr>
          <a:xfrm>
            <a:off x="7391400" y="2933700"/>
            <a:ext cx="12700" cy="2926080"/>
          </a:xfrm>
          <a:prstGeom prst="bentConnector3">
            <a:avLst>
              <a:gd name="adj1" fmla="val 180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14" idx="3"/>
            <a:endCxn id="15" idx="1"/>
          </p:cNvCxnSpPr>
          <p:nvPr/>
        </p:nvCxnSpPr>
        <p:spPr>
          <a:xfrm>
            <a:off x="2971800" y="4181475"/>
            <a:ext cx="838199" cy="12700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371600" y="6486417"/>
            <a:ext cx="6400800" cy="365125"/>
          </a:xfrm>
        </p:spPr>
        <p:txBody>
          <a:bodyPr/>
          <a:lstStyle/>
          <a:p>
            <a:r>
              <a:rPr lang="en-US" dirty="0" smtClean="0"/>
              <a:t>Laboratory for Percutaneous Surgery (The Perk Lab) – Copyright © Queen’s </a:t>
            </a:r>
            <a:r>
              <a:rPr lang="en-US" dirty="0" smtClean="0"/>
              <a:t>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361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Temporal calibration</a:t>
            </a:r>
            <a:endParaRPr lang="en-US" dirty="0"/>
          </a:p>
        </p:txBody>
      </p:sp>
      <p:pic>
        <p:nvPicPr>
          <p:cNvPr id="6149" name="Picture 5" descr="S:\data\Sue\SueSue\UserGuideCapture\11-13-2012 3-01-54 PMs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247775"/>
            <a:ext cx="4271367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S:\data\Sue\DSC01327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228725"/>
            <a:ext cx="426720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Content Placeholder 2"/>
          <p:cNvSpPr txBox="1">
            <a:spLocks/>
          </p:cNvSpPr>
          <p:nvPr/>
        </p:nvSpPr>
        <p:spPr>
          <a:xfrm>
            <a:off x="381000" y="4648200"/>
            <a:ext cx="8458201" cy="1752600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 marL="342900" lvl="0" indent="-342900">
              <a:spcBef>
                <a:spcPct val="20000"/>
              </a:spcBef>
              <a:buFont typeface="+mj-lt"/>
              <a:buAutoNum type="arabicPeriod" startAt="11"/>
              <a:defRPr/>
            </a:pPr>
            <a:r>
              <a:rPr lang="en-US" dirty="0">
                <a:solidFill>
                  <a:srgbClr val="00B0F0"/>
                </a:solidFill>
              </a:rPr>
              <a:t>Check if the depth is set as desired (10 cm, 12 </a:t>
            </a:r>
            <a:r>
              <a:rPr lang="en-US" dirty="0" smtClean="0">
                <a:solidFill>
                  <a:srgbClr val="00B0F0"/>
                </a:solidFill>
              </a:rPr>
              <a:t>cm, etc…).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Place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transducer in a water tank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dirty="0" smtClean="0">
                <a:solidFill>
                  <a:srgbClr val="00B0F0"/>
                </a:solidFill>
              </a:rPr>
              <a:t>and </a:t>
            </a:r>
            <a:r>
              <a:rPr lang="en-US" dirty="0" smtClean="0">
                <a:solidFill>
                  <a:srgbClr val="00B0F0"/>
                </a:solidFill>
              </a:rPr>
              <a:t>a </a:t>
            </a:r>
            <a:r>
              <a:rPr lang="en-US" dirty="0" smtClean="0">
                <a:solidFill>
                  <a:srgbClr val="00B0F0"/>
                </a:solidFill>
              </a:rPr>
              <a:t>preview </a:t>
            </a:r>
            <a:r>
              <a:rPr lang="en-US" dirty="0">
                <a:solidFill>
                  <a:srgbClr val="00B0F0"/>
                </a:solidFill>
              </a:rPr>
              <a:t>of the line </a:t>
            </a:r>
            <a:r>
              <a:rPr lang="en-US" dirty="0" smtClean="0">
                <a:solidFill>
                  <a:srgbClr val="00B0F0"/>
                </a:solidFill>
              </a:rPr>
              <a:t>segmentation should appear. Slowly </a:t>
            </a:r>
            <a:r>
              <a:rPr lang="en-US" dirty="0" smtClean="0">
                <a:solidFill>
                  <a:srgbClr val="00B0F0"/>
                </a:solidFill>
              </a:rPr>
              <a:t>move the transducer </a:t>
            </a:r>
            <a:r>
              <a:rPr lang="en-US" dirty="0" smtClean="0">
                <a:solidFill>
                  <a:srgbClr val="00B0F0"/>
                </a:solidFill>
              </a:rPr>
              <a:t>up-down (approximately 2s period).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rgbClr val="00B0F0"/>
              </a:solidFill>
              <a:effectLst/>
              <a:uLnTx/>
              <a:uFillTx/>
            </a:endParaRPr>
          </a:p>
          <a:p>
            <a:pPr marL="342900" lvl="0" indent="-342900">
              <a:spcBef>
                <a:spcPct val="20000"/>
              </a:spcBef>
              <a:buFont typeface="+mj-lt"/>
              <a:buAutoNum type="arabicPeriod" startAt="11"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Continue moving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the transducer and then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“</a:t>
            </a:r>
            <a:r>
              <a:rPr lang="en-US" dirty="0" smtClean="0">
                <a:solidFill>
                  <a:srgbClr val="FF0000"/>
                </a:solidFill>
              </a:rPr>
              <a:t>Start</a:t>
            </a:r>
            <a:r>
              <a:rPr lang="en-US" dirty="0" smtClean="0">
                <a:solidFill>
                  <a:srgbClr val="FF0000"/>
                </a:solidFill>
              </a:rPr>
              <a:t>”. Toolbox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automatically collects 100 images for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validation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and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200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images for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calibration (defined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in configuration file)</a:t>
            </a:r>
            <a:r>
              <a:rPr lang="en-US" noProof="0" dirty="0" smtClean="0">
                <a:solidFill>
                  <a:srgbClr val="FF0000"/>
                </a:solidFill>
              </a:rPr>
              <a:t>.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Images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that cannot segment the line are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discarded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See a sample video here: </a:t>
            </a:r>
            <a:r>
              <a:rPr lang="en-US" dirty="0">
                <a:hlinkClick r:id="rId4"/>
              </a:rPr>
              <a:t>http://www.youtube.com/watch?v=cZq_ZAxA49c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 startAt="11"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“Show Plots” to check result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 The two lines should have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an offset in the top image, and should be roughly aligned in the bottom image.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35" name="Elbow Connector 34"/>
          <p:cNvCxnSpPr>
            <a:stCxn id="39" idx="1"/>
            <a:endCxn id="38" idx="2"/>
          </p:cNvCxnSpPr>
          <p:nvPr/>
        </p:nvCxnSpPr>
        <p:spPr>
          <a:xfrm rot="10800000">
            <a:off x="1118904" y="2209801"/>
            <a:ext cx="1548096" cy="1514475"/>
          </a:xfrm>
          <a:prstGeom prst="bentConnector2">
            <a:avLst/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5638800" y="4038600"/>
            <a:ext cx="3124200" cy="3905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4648200" y="2133600"/>
            <a:ext cx="1066800" cy="533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381000" y="1295400"/>
            <a:ext cx="1475808" cy="9144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667000" y="3267075"/>
            <a:ext cx="1475808" cy="9144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cxnSp>
        <p:nvCxnSpPr>
          <p:cNvPr id="45" name="Elbow Connector 44"/>
          <p:cNvCxnSpPr>
            <a:stCxn id="36" idx="3"/>
            <a:endCxn id="34" idx="3"/>
          </p:cNvCxnSpPr>
          <p:nvPr/>
        </p:nvCxnSpPr>
        <p:spPr>
          <a:xfrm>
            <a:off x="8763000" y="4233863"/>
            <a:ext cx="76201" cy="1290637"/>
          </a:xfrm>
          <a:prstGeom prst="bentConnector3">
            <a:avLst>
              <a:gd name="adj1" fmla="val 399996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stCxn id="38" idx="1"/>
            <a:endCxn id="34" idx="1"/>
          </p:cNvCxnSpPr>
          <p:nvPr/>
        </p:nvCxnSpPr>
        <p:spPr>
          <a:xfrm rot="10800000" flipV="1">
            <a:off x="381000" y="1752600"/>
            <a:ext cx="12700" cy="3771900"/>
          </a:xfrm>
          <a:prstGeom prst="bentConnector3">
            <a:avLst>
              <a:gd name="adj1" fmla="val 1800000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endCxn id="36" idx="1"/>
          </p:cNvCxnSpPr>
          <p:nvPr/>
        </p:nvCxnSpPr>
        <p:spPr>
          <a:xfrm rot="16200000" flipH="1">
            <a:off x="4626770" y="3221833"/>
            <a:ext cx="1566862" cy="457198"/>
          </a:xfrm>
          <a:prstGeom prst="bentConnector2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51" name="Picture 7" descr="S:\data\Sue\SueSue\UserGuideCapture\11-13-2012 3-04-26 PMs.tif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0984" y="1089660"/>
            <a:ext cx="1708547" cy="1280160"/>
          </a:xfrm>
          <a:prstGeom prst="rect">
            <a:avLst/>
          </a:prstGeom>
          <a:noFill/>
          <a:ln w="38100">
            <a:solidFill>
              <a:srgbClr val="00B0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0" name="Straight Arrow Connector 59"/>
          <p:cNvCxnSpPr>
            <a:stCxn id="69" idx="3"/>
            <a:endCxn id="6151" idx="1"/>
          </p:cNvCxnSpPr>
          <p:nvPr/>
        </p:nvCxnSpPr>
        <p:spPr>
          <a:xfrm flipV="1">
            <a:off x="5410201" y="1729740"/>
            <a:ext cx="1030783" cy="822960"/>
          </a:xfrm>
          <a:prstGeom prst="straightConnector1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/>
          <p:cNvSpPr/>
          <p:nvPr/>
        </p:nvSpPr>
        <p:spPr>
          <a:xfrm>
            <a:off x="4876800" y="2486025"/>
            <a:ext cx="533401" cy="13335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371600" y="6486417"/>
            <a:ext cx="6400800" cy="365125"/>
          </a:xfrm>
        </p:spPr>
        <p:txBody>
          <a:bodyPr/>
          <a:lstStyle/>
          <a:p>
            <a:r>
              <a:rPr lang="en-US" dirty="0" smtClean="0"/>
              <a:t>Laboratory for Percutaneous Surgery (The Perk Lab) – Copyright © Queen’s </a:t>
            </a:r>
            <a:r>
              <a:rPr lang="en-US" dirty="0" smtClean="0"/>
              <a:t>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361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Temporal calibration</a:t>
            </a:r>
            <a:endParaRPr lang="en-US" dirty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381000" y="4876800"/>
            <a:ext cx="8458201" cy="1371600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If you acquire data using a </a:t>
            </a:r>
            <a:r>
              <a:rPr kumimoji="0" lang="en-US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framegrabber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then you have to define the region of interest to exclude text and other information in the image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dirty="0" smtClean="0">
                <a:solidFill>
                  <a:srgbClr val="00B050"/>
                </a:solidFill>
              </a:rPr>
              <a:t>The same ROI is used for temporal calibration as for spatial calibration, so the ROI can be set in the same place, in the Spatial calibration tab, as shown above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26" name="Picture 2" descr="C:\Users\lasso\SkyDrive\Projects\Plus\support\vienna\ChangeRoi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328" b="16412"/>
          <a:stretch/>
        </p:blipFill>
        <p:spPr bwMode="auto">
          <a:xfrm>
            <a:off x="1066799" y="762000"/>
            <a:ext cx="6885413" cy="396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371600" y="6486417"/>
            <a:ext cx="6400800" cy="365125"/>
          </a:xfrm>
        </p:spPr>
        <p:txBody>
          <a:bodyPr/>
          <a:lstStyle/>
          <a:p>
            <a:r>
              <a:rPr lang="en-US" dirty="0" smtClean="0"/>
              <a:t>Laboratory for Percutaneous Surgery (The Perk Lab) – Copyright © Queen’s </a:t>
            </a:r>
            <a:r>
              <a:rPr lang="en-US" dirty="0" smtClean="0"/>
              <a:t>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023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Temporal calibration</a:t>
            </a:r>
            <a:endParaRPr lang="en-US" dirty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381000" y="4648200"/>
            <a:ext cx="8458201" cy="1600200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dirty="0">
                <a:solidFill>
                  <a:srgbClr val="00B050"/>
                </a:solidFill>
              </a:rPr>
              <a:t>Temporal calibration requires an image where the bottom of the water tank appears as a </a:t>
            </a:r>
            <a:r>
              <a:rPr lang="en-US" dirty="0" smtClean="0">
                <a:solidFill>
                  <a:srgbClr val="00B050"/>
                </a:solidFill>
              </a:rPr>
              <a:t> (not too thick) line</a:t>
            </a:r>
          </a:p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dirty="0" smtClean="0">
                <a:solidFill>
                  <a:srgbClr val="00B050"/>
                </a:solidFill>
              </a:rPr>
              <a:t>If the line is too thick then adjust the imaging parameters (</a:t>
            </a:r>
            <a:r>
              <a:rPr lang="en-US" dirty="0">
                <a:solidFill>
                  <a:srgbClr val="00B050"/>
                </a:solidFill>
              </a:rPr>
              <a:t>decrease the </a:t>
            </a:r>
            <a:r>
              <a:rPr lang="en-US" dirty="0" smtClean="0">
                <a:solidFill>
                  <a:srgbClr val="00B050"/>
                </a:solidFill>
              </a:rPr>
              <a:t>power and gain) and/or put </a:t>
            </a:r>
            <a:r>
              <a:rPr lang="en-US" dirty="0">
                <a:solidFill>
                  <a:srgbClr val="00B050"/>
                </a:solidFill>
              </a:rPr>
              <a:t>a </a:t>
            </a:r>
            <a:r>
              <a:rPr lang="en-US" dirty="0" smtClean="0">
                <a:solidFill>
                  <a:srgbClr val="00B050"/>
                </a:solidFill>
              </a:rPr>
              <a:t>diffuse reflective surface (rubber</a:t>
            </a:r>
            <a:r>
              <a:rPr lang="en-US" dirty="0">
                <a:solidFill>
                  <a:srgbClr val="00B050"/>
                </a:solidFill>
              </a:rPr>
              <a:t>, cloth, or </a:t>
            </a:r>
            <a:r>
              <a:rPr lang="en-US" dirty="0" smtClean="0">
                <a:solidFill>
                  <a:srgbClr val="00B050"/>
                </a:solidFill>
              </a:rPr>
              <a:t>plastic sheet in the tank)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88" t="21405" r="2559" b="34497"/>
          <a:stretch/>
        </p:blipFill>
        <p:spPr bwMode="auto">
          <a:xfrm>
            <a:off x="304800" y="838200"/>
            <a:ext cx="4152900" cy="21551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 descr="C:\Users\lasso\AppData\Local\Temp\SNAGHTML9872b94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838200"/>
            <a:ext cx="3559946" cy="2632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685800" y="3362980"/>
            <a:ext cx="2286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1400" dirty="0" smtClean="0"/>
              <a:t>This “line” is way too thick</a:t>
            </a:r>
            <a:endParaRPr lang="en-CA" sz="1400" dirty="0"/>
          </a:p>
        </p:txBody>
      </p:sp>
      <p:sp>
        <p:nvSpPr>
          <p:cNvPr id="9" name="Oval 8"/>
          <p:cNvSpPr/>
          <p:nvPr/>
        </p:nvSpPr>
        <p:spPr>
          <a:xfrm>
            <a:off x="1524000" y="1925680"/>
            <a:ext cx="2362200" cy="11223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0" name="Straight Arrow Connector 9"/>
          <p:cNvCxnSpPr>
            <a:stCxn id="8" idx="0"/>
          </p:cNvCxnSpPr>
          <p:nvPr/>
        </p:nvCxnSpPr>
        <p:spPr>
          <a:xfrm flipV="1">
            <a:off x="1828800" y="2993330"/>
            <a:ext cx="228600" cy="36965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endCxn id="15" idx="4"/>
          </p:cNvCxnSpPr>
          <p:nvPr/>
        </p:nvCxnSpPr>
        <p:spPr>
          <a:xfrm flipH="1" flipV="1">
            <a:off x="7270271" y="2057400"/>
            <a:ext cx="98665" cy="1655884"/>
          </a:xfrm>
          <a:prstGeom prst="straightConnector1">
            <a:avLst/>
          </a:prstGeom>
          <a:ln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6539542" y="1447800"/>
            <a:ext cx="1461458" cy="609600"/>
          </a:xfrm>
          <a:prstGeom prst="ellipse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Rectangle 21"/>
          <p:cNvSpPr/>
          <p:nvPr/>
        </p:nvSpPr>
        <p:spPr>
          <a:xfrm>
            <a:off x="6225936" y="3728032"/>
            <a:ext cx="2286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1400" dirty="0" smtClean="0"/>
              <a:t>Nice, clearly defined line</a:t>
            </a:r>
            <a:endParaRPr lang="en-CA" sz="1400" dirty="0"/>
          </a:p>
        </p:txBody>
      </p:sp>
      <p:sp>
        <p:nvSpPr>
          <p:cNvPr id="1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371600" y="6486417"/>
            <a:ext cx="6400800" cy="365125"/>
          </a:xfrm>
        </p:spPr>
        <p:txBody>
          <a:bodyPr/>
          <a:lstStyle/>
          <a:p>
            <a:r>
              <a:rPr lang="en-US" dirty="0" smtClean="0"/>
              <a:t>Laboratory for Percutaneous Surgery (The Perk Lab) – Copyright © Queen’s </a:t>
            </a:r>
            <a:r>
              <a:rPr lang="en-US" dirty="0" smtClean="0"/>
              <a:t>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642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S:\data\Sue\DSC01331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5" t="-1230" r="8375" b="23397"/>
          <a:stretch/>
        </p:blipFill>
        <p:spPr bwMode="auto">
          <a:xfrm>
            <a:off x="4572000" y="1143000"/>
            <a:ext cx="4311582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calibration</a:t>
            </a:r>
            <a:endParaRPr lang="en-US" dirty="0"/>
          </a:p>
        </p:txBody>
      </p:sp>
      <p:pic>
        <p:nvPicPr>
          <p:cNvPr id="7" name="Picture 2" descr="H:\DCIM\100OLYMP\PA250554.JPG"/>
          <p:cNvPicPr>
            <a:picLocks noChangeAspect="1" noChangeArrowheads="1"/>
          </p:cNvPicPr>
          <p:nvPr/>
        </p:nvPicPr>
        <p:blipFill>
          <a:blip r:embed="rId3" cstate="print"/>
          <a:srcRect l="4314" t="23011" r="774" b="11792"/>
          <a:stretch>
            <a:fillRect/>
          </a:stretch>
        </p:blipFill>
        <p:spPr bwMode="auto">
          <a:xfrm>
            <a:off x="6172200" y="4454167"/>
            <a:ext cx="2667000" cy="1373909"/>
          </a:xfrm>
          <a:prstGeom prst="rect">
            <a:avLst/>
          </a:prstGeom>
          <a:noFill/>
        </p:spPr>
      </p:pic>
      <p:cxnSp>
        <p:nvCxnSpPr>
          <p:cNvPr id="10" name="Straight Arrow Connector 9"/>
          <p:cNvCxnSpPr/>
          <p:nvPr/>
        </p:nvCxnSpPr>
        <p:spPr>
          <a:xfrm>
            <a:off x="6499191" y="4181475"/>
            <a:ext cx="87296" cy="73703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/>
          <p:cNvSpPr txBox="1">
            <a:spLocks/>
          </p:cNvSpPr>
          <p:nvPr/>
        </p:nvSpPr>
        <p:spPr>
          <a:xfrm>
            <a:off x="442912" y="1295400"/>
            <a:ext cx="3824288" cy="19050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 startAt="14"/>
            </a:pPr>
            <a:r>
              <a:rPr lang="en-US" sz="2000" dirty="0" smtClean="0"/>
              <a:t>Place the phantom in the water tank</a:t>
            </a:r>
          </a:p>
          <a:p>
            <a:pPr>
              <a:buFont typeface="+mj-lt"/>
              <a:buAutoNum type="arabicPeriod" startAt="14"/>
            </a:pPr>
            <a:r>
              <a:rPr lang="en-US" sz="2000" dirty="0" smtClean="0"/>
              <a:t>Align the transducer to have the marked side face to letter “M” on the phantom </a:t>
            </a:r>
            <a:endParaRPr lang="en-US" sz="2000" dirty="0"/>
          </a:p>
          <a:p>
            <a:pPr>
              <a:buFont typeface="+mj-lt"/>
              <a:buAutoNum type="arabicPeriod" startAt="14"/>
            </a:pPr>
            <a:r>
              <a:rPr lang="en-US" sz="2000" dirty="0" smtClean="0"/>
              <a:t>Select “Spatial calibration”</a:t>
            </a:r>
          </a:p>
        </p:txBody>
      </p:sp>
      <p:pic>
        <p:nvPicPr>
          <p:cNvPr id="1026" name="Picture 2" descr="S:\data\Sue\DSC01322s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3581401"/>
            <a:ext cx="36576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3518100" y="5412564"/>
            <a:ext cx="2133600" cy="29527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Marking on the transducer </a:t>
            </a:r>
          </a:p>
        </p:txBody>
      </p:sp>
      <p:cxnSp>
        <p:nvCxnSpPr>
          <p:cNvPr id="15" name="Straight Arrow Connector 14"/>
          <p:cNvCxnSpPr>
            <a:stCxn id="12" idx="3"/>
            <a:endCxn id="53" idx="1"/>
          </p:cNvCxnSpPr>
          <p:nvPr/>
        </p:nvCxnSpPr>
        <p:spPr>
          <a:xfrm flipV="1">
            <a:off x="5651700" y="4953605"/>
            <a:ext cx="1206299" cy="606597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2" idx="0"/>
            <a:endCxn id="58" idx="2"/>
          </p:cNvCxnSpPr>
          <p:nvPr/>
        </p:nvCxnSpPr>
        <p:spPr>
          <a:xfrm flipV="1">
            <a:off x="4584900" y="4836343"/>
            <a:ext cx="139500" cy="576221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2"/>
          <p:cNvSpPr txBox="1">
            <a:spLocks/>
          </p:cNvSpPr>
          <p:nvPr/>
        </p:nvSpPr>
        <p:spPr>
          <a:xfrm>
            <a:off x="6477000" y="3913583"/>
            <a:ext cx="2514600" cy="53578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Letter</a:t>
            </a:r>
            <a:r>
              <a:rPr kumimoji="0" lang="en-US" sz="14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 “M” marked on the phantom</a:t>
            </a:r>
            <a:endParaRPr kumimoji="0" lang="en-US" sz="1400" b="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9" name="Straight Arrow Connector 8"/>
          <p:cNvCxnSpPr>
            <a:endCxn id="62" idx="3"/>
          </p:cNvCxnSpPr>
          <p:nvPr/>
        </p:nvCxnSpPr>
        <p:spPr>
          <a:xfrm flipH="1">
            <a:off x="5410200" y="4181474"/>
            <a:ext cx="1088992" cy="150923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6857999" y="4766089"/>
            <a:ext cx="278999" cy="3750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4584900" y="4461312"/>
            <a:ext cx="278999" cy="3750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4925996" y="4114801"/>
            <a:ext cx="484204" cy="43519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371600" y="6486417"/>
            <a:ext cx="6400800" cy="365125"/>
          </a:xfrm>
        </p:spPr>
        <p:txBody>
          <a:bodyPr/>
          <a:lstStyle/>
          <a:p>
            <a:r>
              <a:rPr lang="en-US" dirty="0" smtClean="0"/>
              <a:t>Laboratory for Percutaneous Surgery (The Perk Lab) – Copyright © Queen’s </a:t>
            </a:r>
            <a:r>
              <a:rPr lang="en-US" dirty="0" smtClean="0"/>
              <a:t>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3619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calibration</a:t>
            </a:r>
            <a:endParaRPr lang="en-US" dirty="0"/>
          </a:p>
        </p:txBody>
      </p:sp>
      <p:pic>
        <p:nvPicPr>
          <p:cNvPr id="5" name="Picture 3" descr="S:\data\Sue\SueSue\UserGuideCapture\11-13-2012 3-04-57 PMs.tif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78" b="6944"/>
          <a:stretch/>
        </p:blipFill>
        <p:spPr bwMode="auto">
          <a:xfrm>
            <a:off x="381000" y="1295400"/>
            <a:ext cx="4745207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S:\data\Sue\SueSue\UserGuideCapture\11-13-2012 3-08-42 PMs.tif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2" b="6598"/>
          <a:stretch/>
        </p:blipFill>
        <p:spPr bwMode="auto">
          <a:xfrm>
            <a:off x="4170407" y="1304925"/>
            <a:ext cx="4744993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685799" y="4648199"/>
            <a:ext cx="7924801" cy="1695343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 startAt="17"/>
            </a:pPr>
            <a:r>
              <a:rPr lang="en-US" sz="1800" dirty="0" smtClean="0">
                <a:solidFill>
                  <a:srgbClr val="00B050"/>
                </a:solidFill>
              </a:rPr>
              <a:t>Select to edit parameters</a:t>
            </a:r>
            <a:endParaRPr lang="en-US" sz="1800" dirty="0">
              <a:solidFill>
                <a:srgbClr val="00B050"/>
              </a:solidFill>
            </a:endParaRPr>
          </a:p>
          <a:p>
            <a:pPr>
              <a:buFont typeface="+mj-lt"/>
              <a:buAutoNum type="arabicPeriod" startAt="17"/>
            </a:pPr>
            <a:r>
              <a:rPr lang="en-US" sz="1800" dirty="0" smtClean="0">
                <a:solidFill>
                  <a:srgbClr val="FF0000"/>
                </a:solidFill>
              </a:rPr>
              <a:t>Select “Region of interest” and pink frame appears on the screen. Move the probe until 9 points of wires appears on the screen. </a:t>
            </a:r>
            <a:endParaRPr lang="en-US" sz="1800" dirty="0">
              <a:solidFill>
                <a:srgbClr val="FF0000"/>
              </a:solidFill>
            </a:endParaRPr>
          </a:p>
          <a:p>
            <a:pPr>
              <a:buFont typeface="+mj-lt"/>
              <a:buAutoNum type="arabicPeriod" startAt="17"/>
            </a:pPr>
            <a:r>
              <a:rPr lang="en-US" sz="1800" dirty="0" smtClean="0">
                <a:solidFill>
                  <a:srgbClr val="00B0F0"/>
                </a:solidFill>
              </a:rPr>
              <a:t>Click “Freeze Image” then adjust the size of the frame to cover those points</a:t>
            </a:r>
            <a:r>
              <a:rPr lang="en-US" sz="1800" dirty="0" smtClean="0">
                <a:solidFill>
                  <a:srgbClr val="00B0F0"/>
                </a:solidFill>
              </a:rPr>
              <a:t>. If you do not have much noise in your image, expand the ROI to make it easier to acquire frames.</a:t>
            </a:r>
            <a:endParaRPr lang="en-US" sz="1800" dirty="0">
              <a:solidFill>
                <a:srgbClr val="00B0F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95400" y="2514600"/>
            <a:ext cx="304800" cy="200025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Elbow Connector 9"/>
          <p:cNvCxnSpPr>
            <a:stCxn id="9" idx="2"/>
          </p:cNvCxnSpPr>
          <p:nvPr/>
        </p:nvCxnSpPr>
        <p:spPr>
          <a:xfrm rot="16200000" flipH="1">
            <a:off x="823913" y="3338511"/>
            <a:ext cx="1933574" cy="685801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endCxn id="8" idx="3"/>
          </p:cNvCxnSpPr>
          <p:nvPr/>
        </p:nvCxnSpPr>
        <p:spPr>
          <a:xfrm rot="16200000" flipH="1">
            <a:off x="5253065" y="2138336"/>
            <a:ext cx="3438470" cy="3276599"/>
          </a:xfrm>
          <a:prstGeom prst="bentConnector4">
            <a:avLst>
              <a:gd name="adj1" fmla="val 37674"/>
              <a:gd name="adj2" fmla="val 106977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4170406" y="1828800"/>
            <a:ext cx="1163593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4322806" y="1600200"/>
            <a:ext cx="803402" cy="1524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Elbow Connector 23"/>
          <p:cNvCxnSpPr/>
          <p:nvPr/>
        </p:nvCxnSpPr>
        <p:spPr>
          <a:xfrm rot="16200000" flipH="1">
            <a:off x="2151932" y="3694875"/>
            <a:ext cx="4667142" cy="325394"/>
          </a:xfrm>
          <a:prstGeom prst="bentConnector5">
            <a:avLst>
              <a:gd name="adj1" fmla="val -189"/>
              <a:gd name="adj2" fmla="val -1284350"/>
              <a:gd name="adj3" fmla="val 104898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371600" y="6486417"/>
            <a:ext cx="6400800" cy="365125"/>
          </a:xfrm>
        </p:spPr>
        <p:txBody>
          <a:bodyPr/>
          <a:lstStyle/>
          <a:p>
            <a:r>
              <a:rPr lang="en-US" dirty="0" smtClean="0"/>
              <a:t>Laboratory for Percutaneous Surgery (The Perk Lab) – Copyright © Queen’s </a:t>
            </a:r>
            <a:r>
              <a:rPr lang="en-US" dirty="0" smtClean="0"/>
              <a:t>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3619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calibration</a:t>
            </a:r>
            <a:endParaRPr lang="en-US" dirty="0"/>
          </a:p>
        </p:txBody>
      </p:sp>
      <p:pic>
        <p:nvPicPr>
          <p:cNvPr id="8195" name="Picture 3" descr="S:\data\Sue\SueSue\UserGuideCapture\12-6-2012 4-27-43 PMs.tif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78" b="7292"/>
          <a:stretch/>
        </p:blipFill>
        <p:spPr bwMode="auto">
          <a:xfrm>
            <a:off x="76200" y="1219200"/>
            <a:ext cx="4744995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S:\data\Sue\SueSue\UserGuideCapture\12-6-2012 4-31-12 PMs.tif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78" b="4167"/>
          <a:stretch/>
        </p:blipFill>
        <p:spPr bwMode="auto">
          <a:xfrm>
            <a:off x="4325608" y="1219200"/>
            <a:ext cx="4585647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609600" y="4619624"/>
            <a:ext cx="7924801" cy="1857376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 startAt="20"/>
            </a:pPr>
            <a:r>
              <a:rPr lang="en-US" sz="1800" dirty="0" smtClean="0">
                <a:solidFill>
                  <a:srgbClr val="00B050"/>
                </a:solidFill>
              </a:rPr>
              <a:t>Set the mass candidates from “80 to 40”</a:t>
            </a:r>
          </a:p>
          <a:p>
            <a:pPr>
              <a:buFont typeface="+mj-lt"/>
              <a:buAutoNum type="arabicPeriod" startAt="20"/>
            </a:pPr>
            <a:r>
              <a:rPr lang="en-US" sz="1800" dirty="0" smtClean="0">
                <a:solidFill>
                  <a:srgbClr val="FF0000"/>
                </a:solidFill>
              </a:rPr>
              <a:t>Select “Spacing” to adjust the distance between points (30x20). </a:t>
            </a:r>
            <a:r>
              <a:rPr lang="en-US" sz="1800" dirty="0" smtClean="0">
                <a:solidFill>
                  <a:srgbClr val="FF0000"/>
                </a:solidFill>
              </a:rPr>
              <a:t>Align the horizontal alignment tool to align with the </a:t>
            </a:r>
            <a:r>
              <a:rPr lang="en-US" sz="1800" dirty="0" smtClean="0">
                <a:solidFill>
                  <a:srgbClr val="FF0000"/>
                </a:solidFill>
              </a:rPr>
              <a:t>top left and top right points. Align the vertical alignment tool to align with the top left and bottom left points. </a:t>
            </a:r>
            <a:r>
              <a:rPr lang="en-US" sz="1800" dirty="0" smtClean="0">
                <a:solidFill>
                  <a:srgbClr val="FF0000"/>
                </a:solidFill>
              </a:rPr>
              <a:t>Now </a:t>
            </a:r>
            <a:r>
              <a:rPr lang="en-US" sz="1800" dirty="0" smtClean="0">
                <a:solidFill>
                  <a:srgbClr val="FF0000"/>
                </a:solidFill>
              </a:rPr>
              <a:t>the dots should be recognized and turn to green. Move the probe up-down, left-right or until the green dots appear to be stable.  Then click “Apply and Close”</a:t>
            </a:r>
            <a:endParaRPr lang="en-US" sz="1800" dirty="0">
              <a:solidFill>
                <a:srgbClr val="FF0000"/>
              </a:solidFill>
            </a:endParaRPr>
          </a:p>
          <a:p>
            <a:pPr>
              <a:buFont typeface="+mj-lt"/>
              <a:buAutoNum type="arabicPeriod" startAt="20"/>
            </a:pPr>
            <a:r>
              <a:rPr lang="en-US" sz="1800" dirty="0" smtClean="0">
                <a:solidFill>
                  <a:srgbClr val="00B0F0"/>
                </a:solidFill>
              </a:rPr>
              <a:t>Click “Start” and scan the phantom in all degrees of </a:t>
            </a:r>
            <a:r>
              <a:rPr lang="en-US" sz="1800" dirty="0" smtClean="0">
                <a:solidFill>
                  <a:srgbClr val="00B0F0"/>
                </a:solidFill>
              </a:rPr>
              <a:t>freedom while keeping the points visible. </a:t>
            </a:r>
            <a:r>
              <a:rPr lang="en-US" sz="1800" dirty="0" smtClean="0">
                <a:solidFill>
                  <a:srgbClr val="00B0F0"/>
                </a:solidFill>
              </a:rPr>
              <a:t>Save the calibration.</a:t>
            </a:r>
            <a:endParaRPr lang="en-US" sz="1800" dirty="0">
              <a:solidFill>
                <a:srgbClr val="00B0F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6200" y="2133600"/>
            <a:ext cx="1143000" cy="381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Elbow Connector 10"/>
          <p:cNvCxnSpPr>
            <a:stCxn id="17" idx="2"/>
            <a:endCxn id="15" idx="1"/>
          </p:cNvCxnSpPr>
          <p:nvPr/>
        </p:nvCxnSpPr>
        <p:spPr>
          <a:xfrm rot="5400000">
            <a:off x="1019803" y="1951996"/>
            <a:ext cx="1524000" cy="2801608"/>
          </a:xfrm>
          <a:prstGeom prst="bentConnector4">
            <a:avLst>
              <a:gd name="adj1" fmla="val 45000"/>
              <a:gd name="adj2" fmla="val 10816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5280684" y="4190999"/>
            <a:ext cx="3482316" cy="30480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cxnSp>
        <p:nvCxnSpPr>
          <p:cNvPr id="14" name="Elbow Connector 13"/>
          <p:cNvCxnSpPr>
            <a:stCxn id="13" idx="0"/>
            <a:endCxn id="9" idx="3"/>
          </p:cNvCxnSpPr>
          <p:nvPr/>
        </p:nvCxnSpPr>
        <p:spPr>
          <a:xfrm rot="16200000" flipH="1">
            <a:off x="7099464" y="4113376"/>
            <a:ext cx="1357313" cy="1512559"/>
          </a:xfrm>
          <a:prstGeom prst="bentConnector4">
            <a:avLst>
              <a:gd name="adj1" fmla="val -16842"/>
              <a:gd name="adj2" fmla="val 130227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80999" y="3962400"/>
            <a:ext cx="609601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Elbow Connector 15"/>
          <p:cNvCxnSpPr>
            <a:stCxn id="15" idx="2"/>
            <a:endCxn id="9" idx="1"/>
          </p:cNvCxnSpPr>
          <p:nvPr/>
        </p:nvCxnSpPr>
        <p:spPr>
          <a:xfrm rot="5400000">
            <a:off x="7144" y="4869656"/>
            <a:ext cx="1281112" cy="76200"/>
          </a:xfrm>
          <a:prstGeom prst="bentConnector4">
            <a:avLst>
              <a:gd name="adj1" fmla="val 13755"/>
              <a:gd name="adj2" fmla="val 40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2611107" y="1809750"/>
            <a:ext cx="1143000" cy="7810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Elbow Connector 17"/>
          <p:cNvCxnSpPr>
            <a:stCxn id="10" idx="3"/>
            <a:endCxn id="17" idx="1"/>
          </p:cNvCxnSpPr>
          <p:nvPr/>
        </p:nvCxnSpPr>
        <p:spPr>
          <a:xfrm flipV="1">
            <a:off x="1219200" y="2200275"/>
            <a:ext cx="1391907" cy="123825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685799" y="3690938"/>
            <a:ext cx="466725" cy="195262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Elbow Connector 38"/>
          <p:cNvCxnSpPr>
            <a:stCxn id="38" idx="3"/>
          </p:cNvCxnSpPr>
          <p:nvPr/>
        </p:nvCxnSpPr>
        <p:spPr>
          <a:xfrm>
            <a:off x="1152524" y="3788569"/>
            <a:ext cx="447676" cy="831055"/>
          </a:xfrm>
          <a:prstGeom prst="bentConnector2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371600" y="6486417"/>
            <a:ext cx="6400800" cy="365125"/>
          </a:xfrm>
        </p:spPr>
        <p:txBody>
          <a:bodyPr/>
          <a:lstStyle/>
          <a:p>
            <a:r>
              <a:rPr lang="en-US" dirty="0" smtClean="0"/>
              <a:t>Laboratory for Percutaneous Surgery (The Perk Lab) – Copyright © Queen’s </a:t>
            </a:r>
            <a:r>
              <a:rPr lang="en-US" dirty="0" smtClean="0"/>
              <a:t>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557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/>
          <p:cNvSpPr/>
          <p:nvPr/>
        </p:nvSpPr>
        <p:spPr>
          <a:xfrm>
            <a:off x="0" y="1135084"/>
            <a:ext cx="9144000" cy="517886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C:\Users\lasso\SkyDrive\Projects\Plus\Bwh\2013-01-22\Screensho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135084"/>
            <a:ext cx="6560820" cy="5178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calibration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6629400" y="3283910"/>
            <a:ext cx="22860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 smtClean="0">
                <a:solidFill>
                  <a:srgbClr val="FFC000"/>
                </a:solidFill>
              </a:rPr>
              <a:t>Only the </a:t>
            </a:r>
            <a:r>
              <a:rPr lang="en-CA" sz="1400" dirty="0" err="1" smtClean="0">
                <a:solidFill>
                  <a:srgbClr val="FFC000"/>
                </a:solidFill>
              </a:rPr>
              <a:t>fiducials</a:t>
            </a:r>
            <a:r>
              <a:rPr lang="en-CA" sz="1400" dirty="0" smtClean="0">
                <a:solidFill>
                  <a:srgbClr val="FFC000"/>
                </a:solidFill>
              </a:rPr>
              <a:t> should be visible in the image, the background should be almost black.</a:t>
            </a:r>
          </a:p>
          <a:p>
            <a:endParaRPr lang="en-CA" sz="1400" dirty="0" smtClean="0">
              <a:solidFill>
                <a:srgbClr val="FFC000"/>
              </a:solidFill>
            </a:endParaRPr>
          </a:p>
          <a:p>
            <a:r>
              <a:rPr lang="en-CA" sz="1400" dirty="0" smtClean="0">
                <a:solidFill>
                  <a:srgbClr val="FFC000"/>
                </a:solidFill>
              </a:rPr>
              <a:t>Background is OK here.</a:t>
            </a:r>
            <a:endParaRPr lang="en-CA" sz="1400" dirty="0">
              <a:solidFill>
                <a:srgbClr val="FFC000"/>
              </a:solidFill>
            </a:endParaRPr>
          </a:p>
          <a:p>
            <a:endParaRPr lang="en-CA" sz="1400" dirty="0">
              <a:solidFill>
                <a:srgbClr val="FFC000"/>
              </a:solidFill>
            </a:endParaRPr>
          </a:p>
          <a:p>
            <a:r>
              <a:rPr lang="en-CA" sz="1400" dirty="0" smtClean="0">
                <a:solidFill>
                  <a:srgbClr val="FFC000"/>
                </a:solidFill>
              </a:rPr>
              <a:t>Background is way too bright here. Decrease </a:t>
            </a:r>
            <a:r>
              <a:rPr lang="en-CA" sz="1400" dirty="0">
                <a:solidFill>
                  <a:srgbClr val="FFC000"/>
                </a:solidFill>
              </a:rPr>
              <a:t>the dynamic </a:t>
            </a:r>
            <a:r>
              <a:rPr lang="en-CA" sz="1400" dirty="0" smtClean="0">
                <a:solidFill>
                  <a:srgbClr val="FFC000"/>
                </a:solidFill>
              </a:rPr>
              <a:t>range, decrease gain, adjust TGCs, increase threshold to make the background darker.</a:t>
            </a:r>
            <a:endParaRPr lang="en-CA" sz="1400" dirty="0">
              <a:solidFill>
                <a:srgbClr val="FFC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876800" y="2437924"/>
            <a:ext cx="2286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 smtClean="0">
                <a:solidFill>
                  <a:srgbClr val="FFC000"/>
                </a:solidFill>
              </a:rPr>
              <a:t>This is way too big. Decrease the gain and dynamic range.</a:t>
            </a:r>
            <a:endParaRPr lang="en-CA" sz="1400" dirty="0"/>
          </a:p>
        </p:txBody>
      </p:sp>
      <p:sp>
        <p:nvSpPr>
          <p:cNvPr id="6" name="Oval 5"/>
          <p:cNvSpPr/>
          <p:nvPr/>
        </p:nvSpPr>
        <p:spPr>
          <a:xfrm>
            <a:off x="5334000" y="3723144"/>
            <a:ext cx="457200" cy="457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429000" y="2961144"/>
            <a:ext cx="0" cy="304800"/>
          </a:xfrm>
          <a:prstGeom prst="straightConnector1">
            <a:avLst/>
          </a:prstGeom>
          <a:ln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3200400" y="3265944"/>
            <a:ext cx="457200" cy="457200"/>
          </a:xfrm>
          <a:prstGeom prst="ellipse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Rectangle 24"/>
          <p:cNvSpPr/>
          <p:nvPr/>
        </p:nvSpPr>
        <p:spPr>
          <a:xfrm>
            <a:off x="2667000" y="1884164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CA" sz="1400" dirty="0" err="1" smtClean="0">
                <a:solidFill>
                  <a:srgbClr val="FFC000"/>
                </a:solidFill>
              </a:rPr>
              <a:t>Fiducial</a:t>
            </a:r>
            <a:r>
              <a:rPr lang="en-CA" sz="1400" dirty="0" smtClean="0">
                <a:solidFill>
                  <a:srgbClr val="FFC000"/>
                </a:solidFill>
              </a:rPr>
              <a:t> </a:t>
            </a:r>
            <a:r>
              <a:rPr lang="en-CA" sz="1400" dirty="0">
                <a:solidFill>
                  <a:srgbClr val="FFC000"/>
                </a:solidFill>
              </a:rPr>
              <a:t>line intersection points should appear as small circular-shaped </a:t>
            </a:r>
            <a:r>
              <a:rPr lang="en-CA" sz="1400" dirty="0" smtClean="0">
                <a:solidFill>
                  <a:srgbClr val="FFC000"/>
                </a:solidFill>
              </a:rPr>
              <a:t>blobs.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5562600" y="2961144"/>
            <a:ext cx="0" cy="76337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2667000" y="2437924"/>
            <a:ext cx="2209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 smtClean="0">
                <a:solidFill>
                  <a:srgbClr val="FFC000"/>
                </a:solidFill>
              </a:rPr>
              <a:t>This is about OK size, but could be even smaller.</a:t>
            </a:r>
            <a:endParaRPr lang="en-CA" sz="1400" dirty="0"/>
          </a:p>
        </p:txBody>
      </p:sp>
      <p:sp>
        <p:nvSpPr>
          <p:cNvPr id="32" name="Rectangle 31"/>
          <p:cNvSpPr/>
          <p:nvPr/>
        </p:nvSpPr>
        <p:spPr>
          <a:xfrm>
            <a:off x="152400" y="3657600"/>
            <a:ext cx="213316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 smtClean="0">
                <a:solidFill>
                  <a:srgbClr val="FFC000"/>
                </a:solidFill>
              </a:rPr>
              <a:t>Reduce </a:t>
            </a:r>
            <a:r>
              <a:rPr lang="en-CA" sz="1400" dirty="0">
                <a:solidFill>
                  <a:srgbClr val="FFC000"/>
                </a:solidFill>
              </a:rPr>
              <a:t>reflections by slightly changing the transducer angle or putting sound absorbing material in the water container (such as rubber or sponge). </a:t>
            </a:r>
            <a:endParaRPr lang="en-CA" sz="1400" dirty="0" smtClean="0">
              <a:solidFill>
                <a:srgbClr val="FFC000"/>
              </a:solidFill>
            </a:endParaRPr>
          </a:p>
          <a:p>
            <a:endParaRPr lang="en-CA" sz="1400" dirty="0">
              <a:solidFill>
                <a:srgbClr val="FFC000"/>
              </a:solidFill>
            </a:endParaRPr>
          </a:p>
          <a:p>
            <a:r>
              <a:rPr lang="en-CA" sz="1400" dirty="0" smtClean="0">
                <a:solidFill>
                  <a:srgbClr val="FFC000"/>
                </a:solidFill>
              </a:rPr>
              <a:t>There is a strong reflection from here that brightens up a large section of the image.</a:t>
            </a:r>
            <a:endParaRPr lang="en-CA" sz="1400" dirty="0">
              <a:solidFill>
                <a:srgbClr val="FFC000"/>
              </a:solidFill>
            </a:endParaRPr>
          </a:p>
        </p:txBody>
      </p:sp>
      <p:cxnSp>
        <p:nvCxnSpPr>
          <p:cNvPr id="33" name="Straight Arrow Connector 32"/>
          <p:cNvCxnSpPr>
            <a:endCxn id="34" idx="6"/>
          </p:cNvCxnSpPr>
          <p:nvPr/>
        </p:nvCxnSpPr>
        <p:spPr>
          <a:xfrm flipH="1" flipV="1">
            <a:off x="4167554" y="3157506"/>
            <a:ext cx="373966" cy="91813"/>
          </a:xfrm>
          <a:prstGeom prst="straightConnector1">
            <a:avLst/>
          </a:prstGeom>
          <a:ln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3821723" y="2984590"/>
            <a:ext cx="345831" cy="345831"/>
          </a:xfrm>
          <a:prstGeom prst="ellipse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Rectangle 36"/>
          <p:cNvSpPr/>
          <p:nvPr/>
        </p:nvSpPr>
        <p:spPr>
          <a:xfrm>
            <a:off x="4518660" y="3101340"/>
            <a:ext cx="86868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 smtClean="0">
                <a:solidFill>
                  <a:srgbClr val="FFC000"/>
                </a:solidFill>
              </a:rPr>
              <a:t>Good </a:t>
            </a:r>
            <a:r>
              <a:rPr lang="en-CA" sz="1400" dirty="0" err="1" smtClean="0">
                <a:solidFill>
                  <a:srgbClr val="FFC000"/>
                </a:solidFill>
              </a:rPr>
              <a:t>fiducial</a:t>
            </a:r>
            <a:r>
              <a:rPr lang="en-CA" sz="1400" dirty="0" smtClean="0">
                <a:solidFill>
                  <a:srgbClr val="FFC000"/>
                </a:solidFill>
              </a:rPr>
              <a:t> size</a:t>
            </a:r>
            <a:endParaRPr lang="en-CA" sz="1400" dirty="0"/>
          </a:p>
        </p:txBody>
      </p:sp>
      <p:cxnSp>
        <p:nvCxnSpPr>
          <p:cNvPr id="40" name="Straight Arrow Connector 39"/>
          <p:cNvCxnSpPr/>
          <p:nvPr/>
        </p:nvCxnSpPr>
        <p:spPr>
          <a:xfrm flipH="1" flipV="1">
            <a:off x="6195646" y="3878521"/>
            <a:ext cx="433754" cy="592793"/>
          </a:xfrm>
          <a:prstGeom prst="straightConnector1">
            <a:avLst/>
          </a:prstGeom>
          <a:ln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5791200" y="4713744"/>
            <a:ext cx="808892" cy="48445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85800" y="2896667"/>
            <a:ext cx="5943600" cy="1245989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114300" y="1284744"/>
            <a:ext cx="2362200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dirty="0">
                <a:solidFill>
                  <a:srgbClr val="FFC000"/>
                </a:solidFill>
              </a:rPr>
              <a:t>Keep the transducer's axial (direction of sound travel) axis orthogonal to the wires for optimal reflection from the wires</a:t>
            </a:r>
            <a:r>
              <a:rPr lang="en-CA" sz="1400" dirty="0" smtClean="0">
                <a:solidFill>
                  <a:srgbClr val="FFC000"/>
                </a:solidFill>
              </a:rPr>
              <a:t>. This dotted line should be approximately horizontal.</a:t>
            </a:r>
            <a:endParaRPr lang="en-CA" sz="1400" dirty="0">
              <a:solidFill>
                <a:srgbClr val="FFC000"/>
              </a:solidFill>
            </a:endParaRPr>
          </a:p>
        </p:txBody>
      </p:sp>
      <p:sp>
        <p:nvSpPr>
          <p:cNvPr id="50" name="Oval 49"/>
          <p:cNvSpPr/>
          <p:nvPr/>
        </p:nvSpPr>
        <p:spPr>
          <a:xfrm rot="925254">
            <a:off x="2570868" y="5627052"/>
            <a:ext cx="1199945" cy="457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1" name="Straight Arrow Connector 50"/>
          <p:cNvCxnSpPr/>
          <p:nvPr/>
        </p:nvCxnSpPr>
        <p:spPr>
          <a:xfrm flipV="1">
            <a:off x="3162300" y="4331067"/>
            <a:ext cx="832338" cy="1525678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2209800" y="5884328"/>
            <a:ext cx="321881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371600" y="6486417"/>
            <a:ext cx="6400800" cy="365125"/>
          </a:xfrm>
        </p:spPr>
        <p:txBody>
          <a:bodyPr/>
          <a:lstStyle/>
          <a:p>
            <a:r>
              <a:rPr lang="en-US" dirty="0" smtClean="0"/>
              <a:t>Laboratory for Percutaneous Surgery (The Perk Lab) – Copyright © Queen’s </a:t>
            </a:r>
            <a:r>
              <a:rPr lang="en-US" dirty="0" smtClean="0"/>
              <a:t>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2124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calibration</a:t>
            </a:r>
            <a:endParaRPr lang="en-US" dirty="0"/>
          </a:p>
        </p:txBody>
      </p:sp>
      <p:pic>
        <p:nvPicPr>
          <p:cNvPr id="2050" name="Picture 2" descr="S:\data\Sue\SueSue\UserGuideCapture\12-6-2012 4-29-54 PMs.tif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3" r="4873" b="3958"/>
          <a:stretch/>
        </p:blipFill>
        <p:spPr bwMode="auto">
          <a:xfrm>
            <a:off x="4469258" y="1390652"/>
            <a:ext cx="3760342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85800" y="1676401"/>
            <a:ext cx="3231008" cy="1981199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 startAt="23"/>
            </a:pPr>
            <a:r>
              <a:rPr lang="en-US" sz="1800" dirty="0" smtClean="0">
                <a:solidFill>
                  <a:srgbClr val="00B050"/>
                </a:solidFill>
              </a:rPr>
              <a:t>The calibration results are shown on the left side.</a:t>
            </a:r>
          </a:p>
          <a:p>
            <a:pPr>
              <a:buFont typeface="+mj-lt"/>
              <a:buAutoNum type="arabicPeriod" startAt="23"/>
            </a:pPr>
            <a:r>
              <a:rPr lang="en-US" sz="1800" dirty="0" smtClean="0">
                <a:solidFill>
                  <a:srgbClr val="FF0000"/>
                </a:solidFill>
              </a:rPr>
              <a:t>Select “Show all devices” to view the simulation results</a:t>
            </a:r>
            <a:endParaRPr lang="en-US" sz="1800" dirty="0">
              <a:solidFill>
                <a:srgbClr val="FF0000"/>
              </a:solidFill>
            </a:endParaRPr>
          </a:p>
          <a:p>
            <a:pPr>
              <a:buFont typeface="+mj-lt"/>
              <a:buAutoNum type="arabicPeriod" startAt="23"/>
            </a:pPr>
            <a:r>
              <a:rPr lang="en-US" sz="1800" smtClean="0">
                <a:solidFill>
                  <a:srgbClr val="00B0F0"/>
                </a:solidFill>
              </a:rPr>
              <a:t>Re-calibrate </a:t>
            </a:r>
            <a:r>
              <a:rPr lang="en-US" sz="1800" smtClean="0">
                <a:solidFill>
                  <a:srgbClr val="00B0F0"/>
                </a:solidFill>
              </a:rPr>
              <a:t>if </a:t>
            </a:r>
            <a:r>
              <a:rPr lang="en-US" sz="1800" dirty="0" smtClean="0">
                <a:solidFill>
                  <a:srgbClr val="00B0F0"/>
                </a:solidFill>
              </a:rPr>
              <a:t>the wires are not align properly.</a:t>
            </a:r>
            <a:endParaRPr lang="en-US" sz="1800" dirty="0">
              <a:solidFill>
                <a:srgbClr val="00B0F0"/>
              </a:solidFill>
            </a:endParaRPr>
          </a:p>
        </p:txBody>
      </p:sp>
      <p:cxnSp>
        <p:nvCxnSpPr>
          <p:cNvPr id="6" name="Elbow Connector 5"/>
          <p:cNvCxnSpPr>
            <a:stCxn id="7" idx="1"/>
            <a:endCxn id="5" idx="3"/>
          </p:cNvCxnSpPr>
          <p:nvPr/>
        </p:nvCxnSpPr>
        <p:spPr>
          <a:xfrm rot="10800000" flipV="1">
            <a:off x="3916809" y="1476375"/>
            <a:ext cx="1228725" cy="1190626"/>
          </a:xfrm>
          <a:prstGeom prst="bentConnector3">
            <a:avLst>
              <a:gd name="adj1" fmla="val 72481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5145533" y="1371600"/>
            <a:ext cx="228600" cy="2095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Elbow Connector 7"/>
          <p:cNvCxnSpPr>
            <a:stCxn id="9" idx="0"/>
            <a:endCxn id="5" idx="0"/>
          </p:cNvCxnSpPr>
          <p:nvPr/>
        </p:nvCxnSpPr>
        <p:spPr>
          <a:xfrm rot="16200000" flipV="1">
            <a:off x="3437669" y="540037"/>
            <a:ext cx="304801" cy="2577529"/>
          </a:xfrm>
          <a:prstGeom prst="bentConnector3">
            <a:avLst>
              <a:gd name="adj1" fmla="val 231250"/>
            </a:avLst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4469257" y="1981202"/>
            <a:ext cx="819151" cy="1904998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C:\Users\paweena\Downloads\refwdactupdates\goodCalibration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01"/>
          <a:stretch/>
        </p:blipFill>
        <p:spPr bwMode="auto">
          <a:xfrm>
            <a:off x="1219200" y="4191000"/>
            <a:ext cx="3162733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paweena\Downloads\refwdactupdates\badCalibration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63"/>
          <a:stretch/>
        </p:blipFill>
        <p:spPr bwMode="auto">
          <a:xfrm>
            <a:off x="4419600" y="4191000"/>
            <a:ext cx="3230563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S:\data\Sue\SueSue\UserGuideCapture\12-6-2012 4-29-54 PMs.tif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7" t="3333" r="78578" b="92804"/>
          <a:stretch/>
        </p:blipFill>
        <p:spPr bwMode="auto">
          <a:xfrm>
            <a:off x="5700363" y="1476375"/>
            <a:ext cx="219075" cy="266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Rectangle 35"/>
          <p:cNvSpPr/>
          <p:nvPr/>
        </p:nvSpPr>
        <p:spPr>
          <a:xfrm>
            <a:off x="5640832" y="1433511"/>
            <a:ext cx="338138" cy="3524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>
            <a:stCxn id="7" idx="2"/>
          </p:cNvCxnSpPr>
          <p:nvPr/>
        </p:nvCxnSpPr>
        <p:spPr>
          <a:xfrm>
            <a:off x="5259833" y="1581150"/>
            <a:ext cx="380999" cy="20478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7" idx="0"/>
          </p:cNvCxnSpPr>
          <p:nvPr/>
        </p:nvCxnSpPr>
        <p:spPr>
          <a:xfrm>
            <a:off x="5259833" y="1371600"/>
            <a:ext cx="719137" cy="6191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5" idx="2"/>
            <a:endCxn id="1027" idx="0"/>
          </p:cNvCxnSpPr>
          <p:nvPr/>
        </p:nvCxnSpPr>
        <p:spPr>
          <a:xfrm rot="16200000" flipH="1">
            <a:off x="3901393" y="2057511"/>
            <a:ext cx="533400" cy="3733578"/>
          </a:xfrm>
          <a:prstGeom prst="bentConnector3">
            <a:avLst>
              <a:gd name="adj1" fmla="val 50000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5" idx="2"/>
            <a:endCxn id="1026" idx="1"/>
          </p:cNvCxnSpPr>
          <p:nvPr/>
        </p:nvCxnSpPr>
        <p:spPr>
          <a:xfrm rot="5400000">
            <a:off x="922052" y="3954748"/>
            <a:ext cx="1676400" cy="1082104"/>
          </a:xfrm>
          <a:prstGeom prst="bentConnector4">
            <a:avLst>
              <a:gd name="adj1" fmla="val 15909"/>
              <a:gd name="adj2" fmla="val 121126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Content Placeholder 2"/>
          <p:cNvSpPr txBox="1">
            <a:spLocks/>
          </p:cNvSpPr>
          <p:nvPr/>
        </p:nvSpPr>
        <p:spPr>
          <a:xfrm>
            <a:off x="2762466" y="6019800"/>
            <a:ext cx="1524000" cy="3048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Good Calibration</a:t>
            </a:r>
          </a:p>
        </p:txBody>
      </p:sp>
      <p:sp>
        <p:nvSpPr>
          <p:cNvPr id="65" name="Content Placeholder 2"/>
          <p:cNvSpPr txBox="1">
            <a:spLocks/>
          </p:cNvSpPr>
          <p:nvPr/>
        </p:nvSpPr>
        <p:spPr>
          <a:xfrm>
            <a:off x="6172200" y="6019800"/>
            <a:ext cx="1524000" cy="3048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Bad Calibration</a:t>
            </a:r>
          </a:p>
        </p:txBody>
      </p:sp>
      <p:sp>
        <p:nvSpPr>
          <p:cNvPr id="2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371600" y="6486417"/>
            <a:ext cx="6400800" cy="365125"/>
          </a:xfrm>
        </p:spPr>
        <p:txBody>
          <a:bodyPr/>
          <a:lstStyle/>
          <a:p>
            <a:r>
              <a:rPr lang="en-US" dirty="0" smtClean="0"/>
              <a:t>Laboratory for Percutaneous Surgery (The Perk Lab) – Copyright © Queen’s </a:t>
            </a:r>
            <a:r>
              <a:rPr lang="en-US" dirty="0" smtClean="0"/>
              <a:t>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426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Concept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4830763"/>
          </a:xfrm>
        </p:spPr>
        <p:txBody>
          <a:bodyPr/>
          <a:lstStyle/>
          <a:p>
            <a:r>
              <a:rPr lang="en-CA" dirty="0" smtClean="0"/>
              <a:t>Goal: Determine the </a:t>
            </a:r>
            <a:r>
              <a:rPr lang="en-CA" b="1" dirty="0" smtClean="0"/>
              <a:t>Image-to-Probe</a:t>
            </a:r>
            <a:r>
              <a:rPr lang="en-CA" dirty="0" smtClean="0"/>
              <a:t> transform.</a:t>
            </a:r>
          </a:p>
          <a:p>
            <a:r>
              <a:rPr lang="en-CA" dirty="0" smtClean="0"/>
              <a:t>Use the correspondence of known wire positions in 3D and segmented wire positions in the US image.</a:t>
            </a:r>
          </a:p>
          <a:p>
            <a:r>
              <a:rPr lang="en-CA" dirty="0" smtClean="0"/>
              <a:t>N-wires are attached to a precisely manufactured calibration phantom (see image below) – </a:t>
            </a:r>
            <a:r>
              <a:rPr lang="en-CA" dirty="0"/>
              <a:t>see </a:t>
            </a:r>
            <a:r>
              <a:rPr lang="en-CA" dirty="0">
                <a:hlinkClick r:id="rId2"/>
              </a:rPr>
              <a:t>phantom building tutorial </a:t>
            </a:r>
            <a:r>
              <a:rPr lang="en-CA" dirty="0"/>
              <a:t>for instructions for building a phantom</a:t>
            </a:r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Laboratory for Percutaneous Surgery (The Perk Lab) – Copyright © Queen’s </a:t>
            </a:r>
            <a:r>
              <a:rPr lang="en-US" dirty="0" smtClean="0"/>
              <a:t>University</a:t>
            </a:r>
            <a:endParaRPr lang="en-US" dirty="0"/>
          </a:p>
        </p:txBody>
      </p:sp>
      <p:pic>
        <p:nvPicPr>
          <p:cNvPr id="5" name="Picture 2" descr="S:\data\Sue\DSC01316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60"/>
          <a:stretch/>
        </p:blipFill>
        <p:spPr bwMode="auto">
          <a:xfrm>
            <a:off x="2209798" y="3474720"/>
            <a:ext cx="4838111" cy="2926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9487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Coordinate systems</a:t>
            </a:r>
            <a:endParaRPr lang="en-CA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1143000"/>
            <a:ext cx="8665107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371600" y="6486417"/>
            <a:ext cx="6400800" cy="365125"/>
          </a:xfrm>
        </p:spPr>
        <p:txBody>
          <a:bodyPr/>
          <a:lstStyle/>
          <a:p>
            <a:r>
              <a:rPr lang="en-US" dirty="0" smtClean="0"/>
              <a:t>Laboratory for Percutaneous Surgery (The Perk Lab) – Copyright © Queen’s </a:t>
            </a:r>
            <a:r>
              <a:rPr lang="en-US" dirty="0" smtClean="0"/>
              <a:t>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487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9600" y="1600200"/>
            <a:ext cx="4343400" cy="452596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Device set used in this tutorial:</a:t>
            </a:r>
          </a:p>
          <a:p>
            <a:r>
              <a:rPr lang="en-US" dirty="0" err="1" smtClean="0"/>
              <a:t>SonixTouch</a:t>
            </a:r>
            <a:r>
              <a:rPr lang="en-US" dirty="0" smtClean="0"/>
              <a:t> </a:t>
            </a:r>
            <a:r>
              <a:rPr lang="en-US" dirty="0" smtClean="0"/>
              <a:t>with GPS extension</a:t>
            </a:r>
          </a:p>
          <a:p>
            <a:r>
              <a:rPr lang="en-US" dirty="0" smtClean="0"/>
              <a:t>Tracker tools</a:t>
            </a:r>
          </a:p>
          <a:p>
            <a:pPr lvl="1"/>
            <a:r>
              <a:rPr lang="en-US" dirty="0" smtClean="0"/>
              <a:t>Probe</a:t>
            </a:r>
          </a:p>
          <a:p>
            <a:pPr lvl="1"/>
            <a:r>
              <a:rPr lang="en-US" dirty="0" smtClean="0"/>
              <a:t>Reference</a:t>
            </a:r>
          </a:p>
          <a:p>
            <a:pPr lvl="1"/>
            <a:r>
              <a:rPr lang="en-US" dirty="0" smtClean="0"/>
              <a:t>Stylus</a:t>
            </a:r>
          </a:p>
          <a:p>
            <a:r>
              <a:rPr lang="en-US" dirty="0" err="1" smtClean="0"/>
              <a:t>fCal</a:t>
            </a:r>
            <a:r>
              <a:rPr lang="en-US" dirty="0" smtClean="0"/>
              <a:t> 2.x calibration phantom</a:t>
            </a:r>
          </a:p>
          <a:p>
            <a:r>
              <a:rPr lang="en-US" dirty="0" err="1" smtClean="0"/>
              <a:t>SonixGPS</a:t>
            </a:r>
            <a:r>
              <a:rPr lang="en-US" dirty="0" smtClean="0"/>
              <a:t> </a:t>
            </a:r>
            <a:r>
              <a:rPr lang="en-US" dirty="0" smtClean="0"/>
              <a:t>side cover removed for accessing all connectors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4" y="3886200"/>
            <a:ext cx="3657600" cy="2441448"/>
          </a:xfrm>
          <a:prstGeom prst="rect">
            <a:avLst/>
          </a:prstGeom>
        </p:spPr>
      </p:pic>
      <p:pic>
        <p:nvPicPr>
          <p:cNvPr id="1026" name="Picture 2" descr="S:\data\Sue\DSC01315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117600"/>
            <a:ext cx="36576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371600" y="6486417"/>
            <a:ext cx="6400800" cy="365125"/>
          </a:xfrm>
        </p:spPr>
        <p:txBody>
          <a:bodyPr/>
          <a:lstStyle/>
          <a:p>
            <a:r>
              <a:rPr lang="en-US" dirty="0" smtClean="0"/>
              <a:t>Laboratory for Percutaneous Surgery (The Perk Lab) – Copyright © Queen’s </a:t>
            </a:r>
            <a:r>
              <a:rPr lang="en-US" dirty="0" smtClean="0"/>
              <a:t>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437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066801"/>
            <a:ext cx="8382000" cy="533400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US" dirty="0" smtClean="0"/>
              <a:t>If using optical tracking: fixing </a:t>
            </a:r>
            <a:r>
              <a:rPr lang="en-US" dirty="0" smtClean="0"/>
              <a:t>the </a:t>
            </a:r>
            <a:r>
              <a:rPr lang="en-US" dirty="0" smtClean="0"/>
              <a:t>markers </a:t>
            </a:r>
            <a:r>
              <a:rPr lang="en-US" dirty="0" smtClean="0"/>
              <a:t>on the phantom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800" y="1676400"/>
            <a:ext cx="34290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24400" y="1676400"/>
            <a:ext cx="34290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371600" y="6486417"/>
            <a:ext cx="6400800" cy="365125"/>
          </a:xfrm>
        </p:spPr>
        <p:txBody>
          <a:bodyPr/>
          <a:lstStyle/>
          <a:p>
            <a:r>
              <a:rPr lang="en-US" dirty="0" smtClean="0"/>
              <a:t>Laboratory for Percutaneous Surgery (The Perk Lab) – Copyright © Queen’s </a:t>
            </a:r>
            <a:r>
              <a:rPr lang="en-US" dirty="0" smtClean="0"/>
              <a:t>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4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</a:t>
            </a:r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305800" cy="4525963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Download Plus applications </a:t>
            </a:r>
            <a:r>
              <a:rPr lang="en-US" dirty="0"/>
              <a:t>releases from </a:t>
            </a:r>
            <a:r>
              <a:rPr lang="en-US" dirty="0" smtClean="0">
                <a:hlinkClick r:id="rId2"/>
              </a:rPr>
              <a:t>https://plustoolkit.github.io/download.html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Start fCal.exe (</a:t>
            </a:r>
            <a:r>
              <a:rPr lang="en-US" dirty="0" err="1" smtClean="0"/>
              <a:t>PlusApp_x.x.x.xxxx</a:t>
            </a:r>
            <a:r>
              <a:rPr lang="en-US" dirty="0" smtClean="0"/>
              <a:t>/bin/fCal.exe)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Select your Device set as “</a:t>
            </a:r>
            <a:r>
              <a:rPr lang="en-US" dirty="0" err="1" smtClean="0"/>
              <a:t>SonixTouch</a:t>
            </a:r>
            <a:r>
              <a:rPr lang="en-US" dirty="0" smtClean="0"/>
              <a:t> GPS L14 + Reference + Stylus + Phantom </a:t>
            </a:r>
            <a:r>
              <a:rPr lang="en-US" dirty="0" err="1" smtClean="0"/>
              <a:t>x.x</a:t>
            </a:r>
            <a:r>
              <a:rPr lang="en-US" dirty="0" smtClean="0"/>
              <a:t>”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Click Connect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Check if all the devices are shown “OK”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Start Stylus calibration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Phantom registration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Temporal Calibration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Spatial calibration</a:t>
            </a:r>
          </a:p>
          <a:p>
            <a:pPr marL="0" indent="0">
              <a:buNone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endParaRPr lang="en-US" i="1" dirty="0" smtClean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371600" y="6486417"/>
            <a:ext cx="6400800" cy="365125"/>
          </a:xfrm>
        </p:spPr>
        <p:txBody>
          <a:bodyPr/>
          <a:lstStyle/>
          <a:p>
            <a:r>
              <a:rPr lang="en-US" dirty="0" smtClean="0"/>
              <a:t>Laboratory for Percutaneous Surgery (The Perk Lab) – Copyright © Queen’s </a:t>
            </a:r>
            <a:r>
              <a:rPr lang="en-US" dirty="0" smtClean="0"/>
              <a:t>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437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7800" y="1066800"/>
            <a:ext cx="3733800" cy="5257800"/>
          </a:xfr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1800" dirty="0" smtClean="0"/>
              <a:t>Download Plus applications </a:t>
            </a:r>
            <a:r>
              <a:rPr lang="en-US" sz="1800" dirty="0"/>
              <a:t>releases from </a:t>
            </a:r>
            <a:r>
              <a:rPr lang="en-US" sz="1800" dirty="0" smtClean="0">
                <a:hlinkClick r:id="rId2"/>
              </a:rPr>
              <a:t>https://plustoolkit.github.io/download.html</a:t>
            </a:r>
            <a:endParaRPr lang="en-US" sz="1800" dirty="0"/>
          </a:p>
          <a:p>
            <a:pPr marL="457200" indent="-457200">
              <a:buFont typeface="+mj-lt"/>
              <a:buAutoNum type="arabicPeriod"/>
            </a:pPr>
            <a:r>
              <a:rPr lang="en-US" sz="1800" dirty="0" smtClean="0"/>
              <a:t>Start fCal.exe (</a:t>
            </a:r>
            <a:r>
              <a:rPr lang="en-US" sz="1800" dirty="0" err="1" smtClean="0"/>
              <a:t>PlusApp_x.x.x.xxxx</a:t>
            </a:r>
            <a:r>
              <a:rPr lang="en-US" sz="1800" dirty="0" smtClean="0"/>
              <a:t>/bin/fCal.exe)</a:t>
            </a:r>
            <a:endParaRPr lang="en-US" sz="1800" dirty="0"/>
          </a:p>
          <a:p>
            <a:pPr marL="457200" indent="-457200">
              <a:buFont typeface="+mj-lt"/>
              <a:buAutoNum type="arabicPeriod"/>
            </a:pPr>
            <a:r>
              <a:rPr lang="en-US" sz="1800" dirty="0" smtClean="0"/>
              <a:t>Select your Device set as “</a:t>
            </a:r>
            <a:r>
              <a:rPr lang="en-US" sz="1800" dirty="0" err="1" smtClean="0"/>
              <a:t>SonixTouch</a:t>
            </a:r>
            <a:r>
              <a:rPr lang="en-US" sz="1800" dirty="0" smtClean="0"/>
              <a:t> GPS L14 + Reference + Stylus + Phantom </a:t>
            </a:r>
            <a:r>
              <a:rPr lang="en-US" sz="1800" dirty="0" err="1" smtClean="0"/>
              <a:t>x.x</a:t>
            </a:r>
            <a:r>
              <a:rPr lang="en-US" sz="1800" dirty="0" smtClean="0"/>
              <a:t>” </a:t>
            </a:r>
          </a:p>
          <a:p>
            <a:pPr marL="0" indent="0">
              <a:buNone/>
            </a:pPr>
            <a:r>
              <a:rPr lang="en-US" sz="1500" i="1" dirty="0" smtClean="0"/>
              <a:t>*L14 refers to .STL file for the probe only but not limits to the probe calibration, the user can use this </a:t>
            </a:r>
            <a:r>
              <a:rPr lang="en-US" sz="1500" i="1" dirty="0" err="1" smtClean="0"/>
              <a:t>config</a:t>
            </a:r>
            <a:r>
              <a:rPr lang="en-US" sz="1500" i="1" dirty="0" smtClean="0"/>
              <a:t> file for both C5 and L14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i="1" dirty="0" smtClean="0"/>
          </a:p>
        </p:txBody>
      </p:sp>
      <p:pic>
        <p:nvPicPr>
          <p:cNvPr id="2050" name="Picture 2" descr="S:\data\Sue\SueSue\UserGuideCapture\11-13-2012 2-33-11 PMs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071"/>
          <a:stretch/>
        </p:blipFill>
        <p:spPr bwMode="auto">
          <a:xfrm>
            <a:off x="381000" y="990600"/>
            <a:ext cx="4241801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28600" y="1524000"/>
            <a:ext cx="4191000" cy="2209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Elbow Connector 6"/>
          <p:cNvCxnSpPr/>
          <p:nvPr/>
        </p:nvCxnSpPr>
        <p:spPr>
          <a:xfrm>
            <a:off x="4419600" y="2628900"/>
            <a:ext cx="838200" cy="419100"/>
          </a:xfrm>
          <a:prstGeom prst="bentConnector3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371600" y="6486417"/>
            <a:ext cx="6400800" cy="365125"/>
          </a:xfrm>
        </p:spPr>
        <p:txBody>
          <a:bodyPr/>
          <a:lstStyle/>
          <a:p>
            <a:r>
              <a:rPr lang="en-US" dirty="0" smtClean="0"/>
              <a:t>Laboratory for Percutaneous Surgery (The Perk Lab) – Copyright © Queen’s </a:t>
            </a:r>
            <a:r>
              <a:rPr lang="en-US" dirty="0" smtClean="0"/>
              <a:t>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495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setup</a:t>
            </a:r>
            <a:endParaRPr lang="en-US" dirty="0"/>
          </a:p>
        </p:txBody>
      </p:sp>
      <p:pic>
        <p:nvPicPr>
          <p:cNvPr id="5" name="Picture 3" descr="S:\data\Sue\SueSue\UserGuideCapture\11-13-2012 2-33-58 PMs.t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439"/>
          <a:stretch/>
        </p:blipFill>
        <p:spPr bwMode="auto">
          <a:xfrm>
            <a:off x="6934200" y="838200"/>
            <a:ext cx="1800225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609600" y="5638800"/>
            <a:ext cx="5825745" cy="646331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 startAt="4"/>
            </a:pPr>
            <a:r>
              <a:rPr lang="en-US" dirty="0"/>
              <a:t>Click Connect and check if all the devices are shown “OK”</a:t>
            </a:r>
          </a:p>
        </p:txBody>
      </p:sp>
      <p:pic>
        <p:nvPicPr>
          <p:cNvPr id="3074" name="Picture 2" descr="S:\data\Sue\SueSue\UserGuideCapture\11-13-2012 2-33-38 PMs.t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990600"/>
            <a:ext cx="6109908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914400" y="2514600"/>
            <a:ext cx="685800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934200" y="2895600"/>
            <a:ext cx="1800225" cy="914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Elbow Connector 10"/>
          <p:cNvCxnSpPr>
            <a:stCxn id="9" idx="3"/>
            <a:endCxn id="7" idx="1"/>
          </p:cNvCxnSpPr>
          <p:nvPr/>
        </p:nvCxnSpPr>
        <p:spPr>
          <a:xfrm flipH="1">
            <a:off x="609600" y="2667000"/>
            <a:ext cx="990600" cy="3294966"/>
          </a:xfrm>
          <a:prstGeom prst="bentConnector5">
            <a:avLst>
              <a:gd name="adj1" fmla="val -23077"/>
              <a:gd name="adj2" fmla="val 47409"/>
              <a:gd name="adj3" fmla="val 123077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10" idx="1"/>
            <a:endCxn id="7" idx="3"/>
          </p:cNvCxnSpPr>
          <p:nvPr/>
        </p:nvCxnSpPr>
        <p:spPr>
          <a:xfrm rot="10800000" flipV="1">
            <a:off x="6435346" y="3352800"/>
            <a:ext cx="498855" cy="2609166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371600" y="6486417"/>
            <a:ext cx="6400800" cy="365125"/>
          </a:xfrm>
        </p:spPr>
        <p:txBody>
          <a:bodyPr/>
          <a:lstStyle/>
          <a:p>
            <a:r>
              <a:rPr lang="en-US" dirty="0" smtClean="0"/>
              <a:t>Laboratory for Percutaneous Surgery (The Perk Lab) – Copyright © Queen’s </a:t>
            </a:r>
            <a:r>
              <a:rPr lang="en-US" dirty="0" smtClean="0"/>
              <a:t>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361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Stylus calibration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81000" y="5105400"/>
            <a:ext cx="8153400" cy="1295400"/>
          </a:xfrm>
          <a:ln w="38100">
            <a:solidFill>
              <a:srgbClr val="FF0000"/>
            </a:solidFill>
          </a:ln>
        </p:spPr>
        <p:txBody>
          <a:bodyPr>
            <a:normAutofit fontScale="92500" lnSpcReduction="20000"/>
          </a:bodyPr>
          <a:lstStyle/>
          <a:p>
            <a:pPr>
              <a:buFont typeface="+mj-lt"/>
              <a:buAutoNum type="arabicPeriod" startAt="5"/>
            </a:pPr>
            <a:r>
              <a:rPr lang="en-US" sz="1800" dirty="0" smtClean="0">
                <a:solidFill>
                  <a:srgbClr val="FF0000"/>
                </a:solidFill>
              </a:rPr>
              <a:t>Attach an EM sensor to any pointing object. </a:t>
            </a:r>
          </a:p>
          <a:p>
            <a:pPr>
              <a:buFont typeface="+mj-lt"/>
              <a:buAutoNum type="arabicPeriod" startAt="5"/>
            </a:pPr>
            <a:r>
              <a:rPr lang="en-US" sz="1800" dirty="0" smtClean="0">
                <a:solidFill>
                  <a:srgbClr val="00B0F0"/>
                </a:solidFill>
              </a:rPr>
              <a:t>Click “Start</a:t>
            </a:r>
            <a:r>
              <a:rPr lang="en-US" sz="1800" dirty="0" smtClean="0">
                <a:solidFill>
                  <a:srgbClr val="00B0F0"/>
                </a:solidFill>
              </a:rPr>
              <a:t>”. </a:t>
            </a:r>
            <a:r>
              <a:rPr lang="en-US" sz="1800" dirty="0" err="1" smtClean="0">
                <a:solidFill>
                  <a:srgbClr val="00B0F0"/>
                </a:solidFill>
              </a:rPr>
              <a:t>fCal</a:t>
            </a:r>
            <a:r>
              <a:rPr lang="en-US" sz="1800" dirty="0" smtClean="0">
                <a:solidFill>
                  <a:srgbClr val="00B0F0"/>
                </a:solidFill>
              </a:rPr>
              <a:t> collects 200 different </a:t>
            </a:r>
            <a:r>
              <a:rPr lang="en-US" sz="1800" dirty="0" smtClean="0">
                <a:solidFill>
                  <a:srgbClr val="00B0F0"/>
                </a:solidFill>
              </a:rPr>
              <a:t>points (defined in configuration file). </a:t>
            </a:r>
            <a:r>
              <a:rPr lang="en-US" sz="1800" dirty="0" smtClean="0">
                <a:solidFill>
                  <a:srgbClr val="00B0F0"/>
                </a:solidFill>
              </a:rPr>
              <a:t>Stylus tip should </a:t>
            </a:r>
            <a:r>
              <a:rPr lang="en-US" sz="1800" dirty="0" smtClean="0">
                <a:solidFill>
                  <a:srgbClr val="00B0F0"/>
                </a:solidFill>
              </a:rPr>
              <a:t>stay touching a single point </a:t>
            </a:r>
            <a:r>
              <a:rPr lang="en-US" sz="1800" dirty="0" smtClean="0">
                <a:solidFill>
                  <a:srgbClr val="00B0F0"/>
                </a:solidFill>
              </a:rPr>
              <a:t>while pivoting the </a:t>
            </a:r>
            <a:r>
              <a:rPr lang="en-US" sz="1800" dirty="0" smtClean="0">
                <a:solidFill>
                  <a:srgbClr val="00B0F0"/>
                </a:solidFill>
              </a:rPr>
              <a:t>stylus so that the sensor traverses a </a:t>
            </a:r>
            <a:r>
              <a:rPr lang="en-US" sz="1800" dirty="0" smtClean="0">
                <a:solidFill>
                  <a:srgbClr val="00B0F0"/>
                </a:solidFill>
              </a:rPr>
              <a:t>sphere surface</a:t>
            </a:r>
          </a:p>
          <a:p>
            <a:pPr>
              <a:buFont typeface="+mj-lt"/>
              <a:buAutoNum type="arabicPeriod" startAt="5"/>
            </a:pPr>
            <a:r>
              <a:rPr lang="en-US" sz="1800" dirty="0" smtClean="0">
                <a:solidFill>
                  <a:srgbClr val="00B050"/>
                </a:solidFill>
              </a:rPr>
              <a:t>Save the calibration, select the directory to be saved </a:t>
            </a:r>
            <a:endParaRPr lang="en-US" sz="1800" dirty="0">
              <a:solidFill>
                <a:srgbClr val="00B050"/>
              </a:solidFill>
            </a:endParaRPr>
          </a:p>
        </p:txBody>
      </p:sp>
      <p:pic>
        <p:nvPicPr>
          <p:cNvPr id="4098" name="Picture 2" descr="S:\data\Sue\DSC01314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131"/>
          <a:stretch/>
        </p:blipFill>
        <p:spPr bwMode="auto">
          <a:xfrm>
            <a:off x="527957" y="1219200"/>
            <a:ext cx="3846286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S:\data\Sue\SueSue\UserGuideCapture\11-13-2012 2-48-25 PMs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35"/>
          <a:stretch/>
        </p:blipFill>
        <p:spPr bwMode="auto">
          <a:xfrm>
            <a:off x="4572000" y="1219200"/>
            <a:ext cx="4093029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4495800" y="914400"/>
            <a:ext cx="457200" cy="60960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rgbClr val="00B050"/>
                </a:solidFill>
              </a:rPr>
              <a:t>7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278743" y="3200400"/>
            <a:ext cx="1350282" cy="914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848350" y="2209800"/>
            <a:ext cx="2381250" cy="160020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Elbow Connector 12"/>
          <p:cNvCxnSpPr>
            <a:stCxn id="12" idx="3"/>
            <a:endCxn id="5" idx="3"/>
          </p:cNvCxnSpPr>
          <p:nvPr/>
        </p:nvCxnSpPr>
        <p:spPr>
          <a:xfrm>
            <a:off x="8229600" y="3009900"/>
            <a:ext cx="304800" cy="2743200"/>
          </a:xfrm>
          <a:prstGeom prst="bentConnector3">
            <a:avLst>
              <a:gd name="adj1" fmla="val 175000"/>
            </a:avLst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10" idx="3"/>
            <a:endCxn id="12" idx="0"/>
          </p:cNvCxnSpPr>
          <p:nvPr/>
        </p:nvCxnSpPr>
        <p:spPr>
          <a:xfrm>
            <a:off x="4953000" y="1219200"/>
            <a:ext cx="2085975" cy="990600"/>
          </a:xfrm>
          <a:prstGeom prst="bentConnector2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11" idx="1"/>
            <a:endCxn id="5" idx="1"/>
          </p:cNvCxnSpPr>
          <p:nvPr/>
        </p:nvCxnSpPr>
        <p:spPr>
          <a:xfrm rot="10800000" flipV="1">
            <a:off x="381001" y="3657600"/>
            <a:ext cx="1897743" cy="2095500"/>
          </a:xfrm>
          <a:prstGeom prst="bentConnector3">
            <a:avLst>
              <a:gd name="adj1" fmla="val 112046"/>
            </a:avLst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4533900" y="1790700"/>
            <a:ext cx="1257299" cy="15621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6</a:t>
            </a:r>
            <a:endParaRPr lang="en-US" b="1" dirty="0">
              <a:solidFill>
                <a:srgbClr val="00B0F0"/>
              </a:solidFill>
            </a:endParaRPr>
          </a:p>
        </p:txBody>
      </p:sp>
      <p:cxnSp>
        <p:nvCxnSpPr>
          <p:cNvPr id="28" name="Elbow Connector 27"/>
          <p:cNvCxnSpPr>
            <a:stCxn id="26" idx="2"/>
            <a:endCxn id="5" idx="0"/>
          </p:cNvCxnSpPr>
          <p:nvPr/>
        </p:nvCxnSpPr>
        <p:spPr>
          <a:xfrm rot="5400000">
            <a:off x="3933825" y="3876675"/>
            <a:ext cx="1752600" cy="704850"/>
          </a:xfrm>
          <a:prstGeom prst="bentConnector3">
            <a:avLst>
              <a:gd name="adj1" fmla="val 28261"/>
            </a:avLst>
          </a:prstGeom>
          <a:ln w="381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371600" y="6486417"/>
            <a:ext cx="6400800" cy="365125"/>
          </a:xfrm>
        </p:spPr>
        <p:txBody>
          <a:bodyPr/>
          <a:lstStyle/>
          <a:p>
            <a:r>
              <a:rPr lang="en-US" dirty="0" smtClean="0"/>
              <a:t>Laboratory for Percutaneous Surgery (The Perk Lab) – Copyright © Queen’s </a:t>
            </a:r>
            <a:r>
              <a:rPr lang="en-US" dirty="0" smtClean="0"/>
              <a:t>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026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1067</TotalTime>
  <Words>1260</Words>
  <Application>Microsoft Office PowerPoint</Application>
  <PresentationFormat>On-screen Show (4:3)</PresentationFormat>
  <Paragraphs>112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PLUS Tutorial:  Ultrasound probe calibration using fCal</vt:lpstr>
      <vt:lpstr>Concept</vt:lpstr>
      <vt:lpstr>Coordinate systems</vt:lpstr>
      <vt:lpstr>Hardware setup</vt:lpstr>
      <vt:lpstr>Hardware setup</vt:lpstr>
      <vt:lpstr>Software overview</vt:lpstr>
      <vt:lpstr>Software setup</vt:lpstr>
      <vt:lpstr>Software setup</vt:lpstr>
      <vt:lpstr>Stylus calibration</vt:lpstr>
      <vt:lpstr>Phantom registration</vt:lpstr>
      <vt:lpstr>Temporal calibration</vt:lpstr>
      <vt:lpstr>Temporal calibration</vt:lpstr>
      <vt:lpstr>Temporal calibration</vt:lpstr>
      <vt:lpstr>Spatial calibration</vt:lpstr>
      <vt:lpstr>Spatial calibration</vt:lpstr>
      <vt:lpstr>Spatial calibration</vt:lpstr>
      <vt:lpstr>Spatial calibration</vt:lpstr>
      <vt:lpstr>Spatial calibration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 Probe Calibration</dc:title>
  <dc:creator>APA</dc:creator>
  <cp:lastModifiedBy>Adam Rankin</cp:lastModifiedBy>
  <cp:revision>83</cp:revision>
  <dcterms:created xsi:type="dcterms:W3CDTF">2011-07-31T02:56:19Z</dcterms:created>
  <dcterms:modified xsi:type="dcterms:W3CDTF">2018-12-11T21:58:58Z</dcterms:modified>
</cp:coreProperties>
</file>

<file path=docProps/thumbnail.jpeg>
</file>